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6" r:id="rId6"/>
    <p:sldId id="267" r:id="rId7"/>
    <p:sldId id="268" r:id="rId8"/>
    <p:sldId id="271" r:id="rId9"/>
    <p:sldId id="272" r:id="rId10"/>
    <p:sldId id="274" r:id="rId11"/>
    <p:sldId id="277" r:id="rId12"/>
    <p:sldId id="278" r:id="rId13"/>
    <p:sldId id="282" r:id="rId14"/>
    <p:sldId id="287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на конец учебного года</a:t>
            </a:r>
          </a:p>
        </c:rich>
      </c:tx>
      <c:layout>
        <c:manualLayout>
          <c:xMode val="edge"/>
          <c:yMode val="edge"/>
          <c:x val="0.25134376412166132"/>
          <c:y val="2.835538752362953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Африка</c:v>
                </c:pt>
                <c:pt idx="1">
                  <c:v>Малыш и Карлсон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6F-48AF-9C08-B24F4A1E8B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Африка</c:v>
                </c:pt>
                <c:pt idx="1">
                  <c:v>Малыш и Карлсон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6F-48AF-9C08-B24F4A1E8B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Африка</c:v>
                </c:pt>
                <c:pt idx="1">
                  <c:v>Малыш и Карлсон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6F-48AF-9C08-B24F4A1E8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738128"/>
        <c:axId val="393731072"/>
      </c:barChart>
      <c:catAx>
        <c:axId val="39373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731072"/>
        <c:crosses val="autoZero"/>
        <c:auto val="1"/>
        <c:lblAlgn val="ctr"/>
        <c:lblOffset val="100"/>
        <c:noMultiLvlLbl val="0"/>
      </c:catAx>
      <c:valAx>
        <c:axId val="39373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73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</a:t>
            </a:r>
            <a:r>
              <a:rPr lang="ru-RU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D1-4FF8-83FE-E276733BC1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D1-4FF8-83FE-E276733BC1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D1-4FF8-83FE-E276733BC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311296"/>
        <c:axId val="340963616"/>
      </c:barChart>
      <c:catAx>
        <c:axId val="2293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963616"/>
        <c:crosses val="autoZero"/>
        <c:auto val="1"/>
        <c:lblAlgn val="ctr"/>
        <c:lblOffset val="100"/>
        <c:noMultiLvlLbl val="0"/>
      </c:catAx>
      <c:valAx>
        <c:axId val="34096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A1542-2755-408C-ACC8-1C48EFB7EE0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9FEFC-8359-4A00-80C2-49B54E8D8AEA}">
      <dgm:prSet phldrT="[Текст]"/>
      <dgm:spPr/>
      <dgm:t>
        <a:bodyPr/>
        <a:lstStyle/>
        <a:p>
          <a:r>
            <a:rPr lang="ru-RU" dirty="0" smtClean="0"/>
            <a:t>Познавательная сфера</a:t>
          </a:r>
          <a:endParaRPr lang="ru-RU" dirty="0"/>
        </a:p>
      </dgm:t>
    </dgm:pt>
    <dgm:pt modelId="{204C948B-F7AA-4B6D-B8EA-53E93CDB5426}" type="parTrans" cxnId="{8EF5245C-0D4B-471E-9A6F-26494431B976}">
      <dgm:prSet/>
      <dgm:spPr/>
      <dgm:t>
        <a:bodyPr/>
        <a:lstStyle/>
        <a:p>
          <a:endParaRPr lang="ru-RU"/>
        </a:p>
      </dgm:t>
    </dgm:pt>
    <dgm:pt modelId="{189072E3-8DC1-43F0-8B3D-DEECB521E0CE}" type="sibTrans" cxnId="{8EF5245C-0D4B-471E-9A6F-26494431B976}">
      <dgm:prSet/>
      <dgm:spPr/>
      <dgm:t>
        <a:bodyPr/>
        <a:lstStyle/>
        <a:p>
          <a:endParaRPr lang="ru-RU"/>
        </a:p>
      </dgm:t>
    </dgm:pt>
    <dgm:pt modelId="{BDBC7186-47DE-40AF-A099-36575B1850DF}">
      <dgm:prSet phldrT="[Текст]"/>
      <dgm:spPr/>
      <dgm:t>
        <a:bodyPr/>
        <a:lstStyle/>
        <a:p>
          <a:r>
            <a:rPr lang="ru-RU" dirty="0" err="1" smtClean="0"/>
            <a:t>Мотивационно-потребностная</a:t>
          </a:r>
          <a:r>
            <a:rPr lang="ru-RU" dirty="0" smtClean="0"/>
            <a:t> сфера</a:t>
          </a:r>
          <a:endParaRPr lang="ru-RU" dirty="0"/>
        </a:p>
      </dgm:t>
    </dgm:pt>
    <dgm:pt modelId="{5BE2690D-B855-4600-9693-BB0E10AE85AE}" type="parTrans" cxnId="{8CA79C89-EA8B-4F2E-9B73-C1D89897F6AA}">
      <dgm:prSet/>
      <dgm:spPr/>
      <dgm:t>
        <a:bodyPr/>
        <a:lstStyle/>
        <a:p>
          <a:endParaRPr lang="ru-RU"/>
        </a:p>
      </dgm:t>
    </dgm:pt>
    <dgm:pt modelId="{A6181FBD-2A0C-408D-BB59-13B8BB829AD0}" type="sibTrans" cxnId="{8CA79C89-EA8B-4F2E-9B73-C1D89897F6AA}">
      <dgm:prSet/>
      <dgm:spPr/>
      <dgm:t>
        <a:bodyPr/>
        <a:lstStyle/>
        <a:p>
          <a:endParaRPr lang="ru-RU"/>
        </a:p>
      </dgm:t>
    </dgm:pt>
    <dgm:pt modelId="{A7DD8588-DF95-4E9E-ABA2-65D54875E0D9}">
      <dgm:prSet phldrT="[Текст]"/>
      <dgm:spPr/>
      <dgm:t>
        <a:bodyPr/>
        <a:lstStyle/>
        <a:p>
          <a:r>
            <a:rPr lang="ru-RU" dirty="0" smtClean="0"/>
            <a:t>Эмоционально-личностная сфера</a:t>
          </a:r>
          <a:endParaRPr lang="ru-RU" dirty="0"/>
        </a:p>
      </dgm:t>
    </dgm:pt>
    <dgm:pt modelId="{520B8CF7-8BD0-48F3-AE65-E8C6DD0ECA89}" type="parTrans" cxnId="{D90CED44-BFBD-4CE6-8EC2-1A4E908129EB}">
      <dgm:prSet/>
      <dgm:spPr/>
      <dgm:t>
        <a:bodyPr/>
        <a:lstStyle/>
        <a:p>
          <a:endParaRPr lang="ru-RU"/>
        </a:p>
      </dgm:t>
    </dgm:pt>
    <dgm:pt modelId="{AA1CEE1D-EB94-4619-9270-02F9585347BD}" type="sibTrans" cxnId="{D90CED44-BFBD-4CE6-8EC2-1A4E908129EB}">
      <dgm:prSet/>
      <dgm:spPr/>
      <dgm:t>
        <a:bodyPr/>
        <a:lstStyle/>
        <a:p>
          <a:endParaRPr lang="ru-RU"/>
        </a:p>
      </dgm:t>
    </dgm:pt>
    <dgm:pt modelId="{38FC3AD0-93B8-4F9D-A41B-09BBE03BB9BF}" type="pres">
      <dgm:prSet presAssocID="{6EFA1542-2755-408C-ACC8-1C48EFB7EE0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B87421F-BA6E-4699-BDCA-C826E850C32C}" type="pres">
      <dgm:prSet presAssocID="{6EFA1542-2755-408C-ACC8-1C48EFB7EE00}" presName="pyramid" presStyleLbl="node1" presStyleIdx="0" presStyleCnt="1"/>
      <dgm:spPr/>
    </dgm:pt>
    <dgm:pt modelId="{273AB407-4130-487F-A8AC-2E2172980978}" type="pres">
      <dgm:prSet presAssocID="{6EFA1542-2755-408C-ACC8-1C48EFB7EE00}" presName="theList" presStyleCnt="0"/>
      <dgm:spPr/>
    </dgm:pt>
    <dgm:pt modelId="{9C77DD54-0578-4166-B8A6-CF1EBE2EA881}" type="pres">
      <dgm:prSet presAssocID="{C599FEFC-8359-4A00-80C2-49B54E8D8AE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5F1DF-C314-4A1B-8ECF-F701A5047F6C}" type="pres">
      <dgm:prSet presAssocID="{C599FEFC-8359-4A00-80C2-49B54E8D8AEA}" presName="aSpace" presStyleCnt="0"/>
      <dgm:spPr/>
    </dgm:pt>
    <dgm:pt modelId="{419D10EA-2F8D-45F9-8E2F-61F43F6A8173}" type="pres">
      <dgm:prSet presAssocID="{BDBC7186-47DE-40AF-A099-36575B1850D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3127F-C19A-4FEA-9CF6-B6B00261E8BF}" type="pres">
      <dgm:prSet presAssocID="{BDBC7186-47DE-40AF-A099-36575B1850DF}" presName="aSpace" presStyleCnt="0"/>
      <dgm:spPr/>
    </dgm:pt>
    <dgm:pt modelId="{B95CCCDD-F796-466E-93CF-7FF372203291}" type="pres">
      <dgm:prSet presAssocID="{A7DD8588-DF95-4E9E-ABA2-65D54875E0D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E29A7-C2B8-48A4-87DA-E9788652BD0C}" type="pres">
      <dgm:prSet presAssocID="{A7DD8588-DF95-4E9E-ABA2-65D54875E0D9}" presName="aSpace" presStyleCnt="0"/>
      <dgm:spPr/>
    </dgm:pt>
  </dgm:ptLst>
  <dgm:cxnLst>
    <dgm:cxn modelId="{9A5C397F-63FA-496D-A653-5D2A3800E973}" type="presOf" srcId="{BDBC7186-47DE-40AF-A099-36575B1850DF}" destId="{419D10EA-2F8D-45F9-8E2F-61F43F6A8173}" srcOrd="0" destOrd="0" presId="urn:microsoft.com/office/officeart/2005/8/layout/pyramid2"/>
    <dgm:cxn modelId="{8EF5245C-0D4B-471E-9A6F-26494431B976}" srcId="{6EFA1542-2755-408C-ACC8-1C48EFB7EE00}" destId="{C599FEFC-8359-4A00-80C2-49B54E8D8AEA}" srcOrd="0" destOrd="0" parTransId="{204C948B-F7AA-4B6D-B8EA-53E93CDB5426}" sibTransId="{189072E3-8DC1-43F0-8B3D-DEECB521E0CE}"/>
    <dgm:cxn modelId="{402636C0-A7D5-4187-A57F-F71A286E855D}" type="presOf" srcId="{A7DD8588-DF95-4E9E-ABA2-65D54875E0D9}" destId="{B95CCCDD-F796-466E-93CF-7FF372203291}" srcOrd="0" destOrd="0" presId="urn:microsoft.com/office/officeart/2005/8/layout/pyramid2"/>
    <dgm:cxn modelId="{7955402C-F448-4E6B-AA0B-78E2EEFE8AE0}" type="presOf" srcId="{6EFA1542-2755-408C-ACC8-1C48EFB7EE00}" destId="{38FC3AD0-93B8-4F9D-A41B-09BBE03BB9BF}" srcOrd="0" destOrd="0" presId="urn:microsoft.com/office/officeart/2005/8/layout/pyramid2"/>
    <dgm:cxn modelId="{8CA79C89-EA8B-4F2E-9B73-C1D89897F6AA}" srcId="{6EFA1542-2755-408C-ACC8-1C48EFB7EE00}" destId="{BDBC7186-47DE-40AF-A099-36575B1850DF}" srcOrd="1" destOrd="0" parTransId="{5BE2690D-B855-4600-9693-BB0E10AE85AE}" sibTransId="{A6181FBD-2A0C-408D-BB59-13B8BB829AD0}"/>
    <dgm:cxn modelId="{D90CED44-BFBD-4CE6-8EC2-1A4E908129EB}" srcId="{6EFA1542-2755-408C-ACC8-1C48EFB7EE00}" destId="{A7DD8588-DF95-4E9E-ABA2-65D54875E0D9}" srcOrd="2" destOrd="0" parTransId="{520B8CF7-8BD0-48F3-AE65-E8C6DD0ECA89}" sibTransId="{AA1CEE1D-EB94-4619-9270-02F9585347BD}"/>
    <dgm:cxn modelId="{1B63B0D2-8C01-41FC-88D9-1FC114C10300}" type="presOf" srcId="{C599FEFC-8359-4A00-80C2-49B54E8D8AEA}" destId="{9C77DD54-0578-4166-B8A6-CF1EBE2EA881}" srcOrd="0" destOrd="0" presId="urn:microsoft.com/office/officeart/2005/8/layout/pyramid2"/>
    <dgm:cxn modelId="{3D5854F9-3168-44A9-ACAD-58CEB67B9CCC}" type="presParOf" srcId="{38FC3AD0-93B8-4F9D-A41B-09BBE03BB9BF}" destId="{0B87421F-BA6E-4699-BDCA-C826E850C32C}" srcOrd="0" destOrd="0" presId="urn:microsoft.com/office/officeart/2005/8/layout/pyramid2"/>
    <dgm:cxn modelId="{9FCFEA21-E53D-4FB6-B2E9-95492AC68230}" type="presParOf" srcId="{38FC3AD0-93B8-4F9D-A41B-09BBE03BB9BF}" destId="{273AB407-4130-487F-A8AC-2E2172980978}" srcOrd="1" destOrd="0" presId="urn:microsoft.com/office/officeart/2005/8/layout/pyramid2"/>
    <dgm:cxn modelId="{55A5CE0B-9CE0-4075-9520-64E1CB24EC5B}" type="presParOf" srcId="{273AB407-4130-487F-A8AC-2E2172980978}" destId="{9C77DD54-0578-4166-B8A6-CF1EBE2EA881}" srcOrd="0" destOrd="0" presId="urn:microsoft.com/office/officeart/2005/8/layout/pyramid2"/>
    <dgm:cxn modelId="{3C26950D-03CC-47F2-A7E1-4F4E43A84600}" type="presParOf" srcId="{273AB407-4130-487F-A8AC-2E2172980978}" destId="{4605F1DF-C314-4A1B-8ECF-F701A5047F6C}" srcOrd="1" destOrd="0" presId="urn:microsoft.com/office/officeart/2005/8/layout/pyramid2"/>
    <dgm:cxn modelId="{CA32FF5B-59F0-489A-B15D-28BA11D03042}" type="presParOf" srcId="{273AB407-4130-487F-A8AC-2E2172980978}" destId="{419D10EA-2F8D-45F9-8E2F-61F43F6A8173}" srcOrd="2" destOrd="0" presId="urn:microsoft.com/office/officeart/2005/8/layout/pyramid2"/>
    <dgm:cxn modelId="{9EED6F58-7CD4-43E1-BF21-FF0F47D19980}" type="presParOf" srcId="{273AB407-4130-487F-A8AC-2E2172980978}" destId="{0773127F-C19A-4FEA-9CF6-B6B00261E8BF}" srcOrd="3" destOrd="0" presId="urn:microsoft.com/office/officeart/2005/8/layout/pyramid2"/>
    <dgm:cxn modelId="{D829D2B4-24C0-4D60-9F30-BF1D7DA42923}" type="presParOf" srcId="{273AB407-4130-487F-A8AC-2E2172980978}" destId="{B95CCCDD-F796-466E-93CF-7FF372203291}" srcOrd="4" destOrd="0" presId="urn:microsoft.com/office/officeart/2005/8/layout/pyramid2"/>
    <dgm:cxn modelId="{CFED498C-4BCE-4B5E-8F2E-AD1176DF3C68}" type="presParOf" srcId="{273AB407-4130-487F-A8AC-2E2172980978}" destId="{A60E29A7-C2B8-48A4-87DA-E9788652BD0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2579101_16-p-fon-dlya-prezentatsii-salatovii-nezhnii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Детский сад № 1 г. Кызыла РТ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270576" cy="5112568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Результаты работы: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«Апробация   и внедрение социально-коммуникативных технологий инновационной программы от «Рождения до школы» с детьми старшего дошкольного возраста»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Директор МАДОУ №1 «Золотой ключик» </a:t>
            </a:r>
          </a:p>
          <a:p>
            <a:pPr algn="r"/>
            <a:r>
              <a:rPr lang="ru-RU" sz="1200" dirty="0" err="1" smtClean="0">
                <a:solidFill>
                  <a:schemeClr val="tx1"/>
                </a:solidFill>
              </a:rPr>
              <a:t>Бажина</a:t>
            </a:r>
            <a:r>
              <a:rPr lang="ru-RU" sz="1200" dirty="0" smtClean="0">
                <a:solidFill>
                  <a:schemeClr val="tx1"/>
                </a:solidFill>
              </a:rPr>
              <a:t> А.А.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на конец учебного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9846777"/>
              </p:ext>
            </p:extLst>
          </p:nvPr>
        </p:nvGraphicFramePr>
        <p:xfrm>
          <a:off x="457200" y="1196749"/>
          <a:ext cx="8435280" cy="1742599"/>
        </p:xfrm>
        <a:graphic>
          <a:graphicData uri="http://schemas.openxmlformats.org/drawingml/2006/table">
            <a:tbl>
              <a:tblPr/>
              <a:tblGrid>
                <a:gridCol w="2811760"/>
                <a:gridCol w="2811760"/>
                <a:gridCol w="2811760"/>
              </a:tblGrid>
              <a:tr h="5760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Уровни развития детей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Группа «Африка»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cs typeface="Times New Roman"/>
                        </a:rPr>
                        <a:t>Группа «Малыш и Карлсон»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Высокий 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19 (63%)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14 (47%)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Средний 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10 (31%)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12 (40%)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Низкий 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cs typeface="Times New Roman"/>
                        </a:rPr>
                        <a:t>1 (3%)</a:t>
                      </a: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cs typeface="Times New Roman"/>
                        </a:rPr>
                        <a:t>5 (13%)</a:t>
                      </a:r>
                      <a:endParaRPr lang="ru-RU" sz="1800" dirty="0">
                        <a:latin typeface="Calibri"/>
                        <a:cs typeface="Times New Roman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546069"/>
              </p:ext>
            </p:extLst>
          </p:nvPr>
        </p:nvGraphicFramePr>
        <p:xfrm>
          <a:off x="894420" y="3458514"/>
          <a:ext cx="756084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«Три желания»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(авторы А.М. Прихожан, Н.Н. Толстых)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1124744"/>
            <a:ext cx="7467600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года – «Смешанные мотивы»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Конец года – «Потребность в общении»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artinki-detskie-dlya-sadika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76872"/>
            <a:ext cx="590465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Диагностика самооценки</a:t>
            </a:r>
            <a:br>
              <a:rPr 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(авторы Т.В.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Дембо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С.Я. Рубинштейн)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208912" cy="432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Самооценка детей на начало учебного года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45818"/>
              </p:ext>
            </p:extLst>
          </p:nvPr>
        </p:nvGraphicFramePr>
        <p:xfrm>
          <a:off x="467542" y="1268761"/>
          <a:ext cx="8280921" cy="2232247"/>
        </p:xfrm>
        <a:graphic>
          <a:graphicData uri="http://schemas.openxmlformats.org/drawingml/2006/table">
            <a:tbl>
              <a:tblPr/>
              <a:tblGrid>
                <a:gridCol w="2760307"/>
                <a:gridCol w="2760307"/>
                <a:gridCol w="2760307"/>
              </a:tblGrid>
              <a:tr h="9241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Уровни самооценки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Группа «Африка»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Группа «Малыш и Карлсон»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Высокая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15 (50%)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16 (53%)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Адекватная 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10 (33%)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11 (37%)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0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Низкая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5 (16%)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3 (10%)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501008"/>
            <a:ext cx="8219256" cy="648072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Самооценка детей на конец учебного года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364584"/>
              </p:ext>
            </p:extLst>
          </p:nvPr>
        </p:nvGraphicFramePr>
        <p:xfrm>
          <a:off x="457200" y="4149081"/>
          <a:ext cx="8291264" cy="2308658"/>
        </p:xfrm>
        <a:graphic>
          <a:graphicData uri="http://schemas.openxmlformats.org/drawingml/2006/table">
            <a:tbl>
              <a:tblPr/>
              <a:tblGrid>
                <a:gridCol w="2818656"/>
                <a:gridCol w="2736304"/>
                <a:gridCol w="2736304"/>
              </a:tblGrid>
              <a:tr h="7801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Уровни самооценки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Группа «Африка»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Группа «Малыш и </a:t>
                      </a:r>
                      <a:r>
                        <a:rPr lang="ru-RU" sz="2400" dirty="0" err="1">
                          <a:latin typeface="Times New Roman"/>
                          <a:cs typeface="Times New Roman"/>
                        </a:rPr>
                        <a:t>Карлсон</a:t>
                      </a: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»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Высокая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28  (94%)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22 (73%)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Адекватная 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1 (3%)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6 (20%)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4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cs typeface="Times New Roman"/>
                        </a:rPr>
                        <a:t>Низкая</a:t>
                      </a:r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1 (3%)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cs typeface="Times New Roman"/>
                        </a:rPr>
                        <a:t>2 (7%)</a:t>
                      </a:r>
                      <a:endParaRPr lang="ru-RU" sz="2400" dirty="0">
                        <a:latin typeface="Calibri"/>
                        <a:cs typeface="Times New Roman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 детей по направлению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«Социально-коммуникативное развитие»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340768"/>
          <a:ext cx="829126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на новый учебный год: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6768752" cy="5616624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1.  Продолжать применять инновационные технологии, внедренные в этом учебном году, а также апробировать новые.</a:t>
            </a:r>
          </a:p>
          <a:p>
            <a:pPr fontAlgn="base"/>
            <a:r>
              <a:rPr lang="ru-RU" dirty="0" smtClean="0"/>
              <a:t>2. Продолжать развивать социально-коммуникативные качества дошкольников, воспитывать в детях лидерские качества, творчество, эмоциональность, активность для их дальнейших достижений и успехов.</a:t>
            </a:r>
          </a:p>
          <a:p>
            <a:pPr fontAlgn="base"/>
            <a:r>
              <a:rPr lang="ru-RU" dirty="0" smtClean="0"/>
              <a:t>3. Пополнить дидактический и раздаточный материал для развития логического мышления; уголок сюжетно-ролевых игр; книжный уголок литературой по возрасту. Приобрести новые развивающие игры для детей подготовительной к школе группы.</a:t>
            </a:r>
          </a:p>
          <a:p>
            <a:pPr fontAlgn="base"/>
            <a:r>
              <a:rPr lang="ru-RU" dirty="0" smtClean="0"/>
              <a:t> 4. Повышать уровень педагогического мастерства путем самообразования, обмена опытом работы, участвовать в различных мероприятиях (семинарах, практикумах, мастер-классах) проводимых как для педагогов нашего ДОУ, так и для педагогов города.</a:t>
            </a:r>
          </a:p>
          <a:p>
            <a:endParaRPr lang="ru-RU" dirty="0"/>
          </a:p>
        </p:txBody>
      </p:sp>
      <p:pic>
        <p:nvPicPr>
          <p:cNvPr id="4" name="Рисунок 3" descr="polz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412776"/>
            <a:ext cx="237626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181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img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62074"/>
          </a:xfrm>
        </p:spPr>
        <p:txBody>
          <a:bodyPr/>
          <a:lstStyle/>
          <a:p>
            <a:r>
              <a:rPr lang="ru-RU" b="1" dirty="0" smtClean="0"/>
              <a:t>Апробация программы: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435280" cy="542121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Дети старшего дошкольного возраста (5-6 лет)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Группа «Африка»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480720" cy="46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Центры в группе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22442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28" y="3460723"/>
            <a:ext cx="25202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08" y="784623"/>
            <a:ext cx="249697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92" y="3532731"/>
            <a:ext cx="24183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70609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Утренний и вечерний круг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!arhiv\фото для Насти\изображение_viber_2021-01-27_15-55-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456384" cy="2448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17186" t="11769" r="15197" b="8681"/>
          <a:stretch>
            <a:fillRect/>
          </a:stretch>
        </p:blipFill>
        <p:spPr bwMode="auto">
          <a:xfrm>
            <a:off x="395536" y="3861048"/>
            <a:ext cx="345638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t="5405" b="5499"/>
          <a:stretch>
            <a:fillRect/>
          </a:stretch>
        </p:blipFill>
        <p:spPr>
          <a:xfrm>
            <a:off x="4067944" y="2204864"/>
            <a:ext cx="4807721" cy="432048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7" name="Рисунок 6" descr="351-20211129_18133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0"/>
            <a:ext cx="2808312" cy="249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Ровесничество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Творческие занятия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Я-лидер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!arhiv\Новая папка (3)\IMG_20220209_085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1556792"/>
            <a:ext cx="4032448" cy="468052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Picture 3" descr="C:\!arhiv\Новая папка (3)\IMG_20220209_085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28800"/>
            <a:ext cx="417646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Творческие занятия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Я-лидер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!arhiv\Новая папка (3)\IMG_20220209_090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268760"/>
            <a:ext cx="4176464" cy="4896544"/>
          </a:xfrm>
          <a:effectLst>
            <a:softEdge rad="112500"/>
          </a:effectLst>
        </p:spPr>
      </p:pic>
      <p:pic>
        <p:nvPicPr>
          <p:cNvPr id="5" name="Picture 2" descr="C:\!arhiv\Новая папка (3)\IMG_20220209_090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1268760"/>
            <a:ext cx="4162409" cy="4896544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Клубный час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!arhiv\3 фото\IMG_20220209_1028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11435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!arhiv\3 фото\IMG_20220208_155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3" y="1124744"/>
            <a:ext cx="43924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Блок-схема: процесс 5"/>
          <p:cNvSpPr/>
          <p:nvPr/>
        </p:nvSpPr>
        <p:spPr>
          <a:xfrm>
            <a:off x="611560" y="4797152"/>
            <a:ext cx="3816424" cy="13681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Сенсорная комната</a:t>
            </a:r>
            <a:endParaRPr lang="ru-RU" sz="2400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716016" y="4797152"/>
            <a:ext cx="3960440" cy="136815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Робототехника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Психологическая диагностика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6" y="1196752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1007466bb5347f19d1f700b082d46e1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772816"/>
            <a:ext cx="3516766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12623499_4-p-svetlo-salatovii-fon-dlya-prezentatsii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Методика «Шифровка»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(автор Д. Векслер)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19256" cy="4320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на начало учебного года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5" y="1484783"/>
          <a:ext cx="8280918" cy="4968552"/>
        </p:xfrm>
        <a:graphic>
          <a:graphicData uri="http://schemas.openxmlformats.org/drawingml/2006/table">
            <a:tbl>
              <a:tblPr/>
              <a:tblGrid>
                <a:gridCol w="2760306"/>
                <a:gridCol w="2760306"/>
                <a:gridCol w="2760306"/>
              </a:tblGrid>
              <a:tr h="21142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cs typeface="Times New Roman"/>
                        </a:rPr>
                        <a:t>Уровни развития детей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cs typeface="Times New Roman"/>
                        </a:rPr>
                        <a:t>Группа «Африка»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cs typeface="Times New Roman"/>
                        </a:rPr>
                        <a:t>Группа «Малыш и Карлсон»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Высокий </a:t>
                      </a:r>
                      <a:endParaRPr lang="ru-RU" sz="2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0 (0%)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0 (0%)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Средний </a:t>
                      </a:r>
                      <a:endParaRPr lang="ru-RU" sz="2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19 (63%)</a:t>
                      </a:r>
                      <a:endParaRPr lang="ru-RU" sz="2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17 (57%)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4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cs typeface="Times New Roman"/>
                        </a:rPr>
                        <a:t>Низкий </a:t>
                      </a:r>
                      <a:endParaRPr lang="ru-RU" sz="28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11 (37%)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cs typeface="Times New Roman"/>
                        </a:rPr>
                        <a:t>13 (43%)</a:t>
                      </a:r>
                      <a:endParaRPr lang="ru-RU" sz="28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426</TotalTime>
  <Words>382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Times New Roman</vt:lpstr>
      <vt:lpstr>Wingdings</vt:lpstr>
      <vt:lpstr>Wingdings 2</vt:lpstr>
      <vt:lpstr>Эркер</vt:lpstr>
      <vt:lpstr>   Муниципальное автономное дошкольное образовательное учреждение  Детский сад № 1 г. Кызыла РТ    </vt:lpstr>
      <vt:lpstr>Апробация программы:</vt:lpstr>
      <vt:lpstr>Центры в группе</vt:lpstr>
      <vt:lpstr>Утренний и вечерний круг</vt:lpstr>
      <vt:lpstr>Ровесничество</vt:lpstr>
      <vt:lpstr>Творческие занятия «Я-лидер»</vt:lpstr>
      <vt:lpstr>Клубный час</vt:lpstr>
      <vt:lpstr>Психологическая диагностика</vt:lpstr>
      <vt:lpstr>Методика «Шифровка» (автор Д. Векслер)</vt:lpstr>
      <vt:lpstr>Данные на конец учебного года </vt:lpstr>
      <vt:lpstr>Методика «Три желания» (авторы А.М. Прихожан, Н.Н. Толстых)</vt:lpstr>
      <vt:lpstr>Диагностика самооценки (авторы Т.В. Дембо, С.Я. Рубинштейн)</vt:lpstr>
      <vt:lpstr>Результаты диагностики детей по направлению  «Социально-коммуникативное развитие» </vt:lpstr>
      <vt:lpstr>Задачи на новый учебный год: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ФЕДЕРАЦИЯ РЕСПУБЛИКА ТЫВА   Муниципальное автономное дошкольное образовательное учреждение  Детский сад № 1 г. Кызыла РТ 667011, Республика Тыва, г. Кызыл, ул. Бай-Хаакская, 2А, тел (факс) 8394-22- 6-29-25;6-29-20.   </dc:title>
  <dc:creator>Надежда</dc:creator>
  <cp:lastModifiedBy>1</cp:lastModifiedBy>
  <cp:revision>35</cp:revision>
  <dcterms:created xsi:type="dcterms:W3CDTF">2022-06-02T02:04:49Z</dcterms:created>
  <dcterms:modified xsi:type="dcterms:W3CDTF">2022-06-10T05:13:41Z</dcterms:modified>
</cp:coreProperties>
</file>